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Schoolbell" charset="1" panose="02000000000000000000"/>
      <p:regular r:id="rId10"/>
    </p:embeddedFont>
    <p:embeddedFont>
      <p:font typeface="Archivo Black" charset="1" panose="020B0A03020202020B04"/>
      <p:regular r:id="rId11"/>
    </p:embeddedFont>
    <p:embeddedFont>
      <p:font typeface="Public Sans" charset="1" panose="00000000000000000000"/>
      <p:regular r:id="rId12"/>
    </p:embeddedFont>
    <p:embeddedFont>
      <p:font typeface="Public Sans Bold" charset="1" panose="00000000000000000000"/>
      <p:regular r:id="rId13"/>
    </p:embeddedFont>
    <p:embeddedFont>
      <p:font typeface="Public Sans Italics" charset="1" panose="00000000000000000000"/>
      <p:regular r:id="rId14"/>
    </p:embeddedFont>
    <p:embeddedFont>
      <p:font typeface="Public Sans Bold Italics" charset="1" panose="00000000000000000000"/>
      <p:regular r:id="rId15"/>
    </p:embeddedFont>
    <p:embeddedFont>
      <p:font typeface="Open Sans Light" charset="1" panose="020B0306030504020204"/>
      <p:regular r:id="rId16"/>
    </p:embeddedFont>
    <p:embeddedFont>
      <p:font typeface="Open Sans Light Bold" charset="1" panose="020B0806030504020204"/>
      <p:regular r:id="rId17"/>
    </p:embeddedFont>
    <p:embeddedFont>
      <p:font typeface="Open Sans Light Italics" charset="1" panose="020B0306030504020204"/>
      <p:regular r:id="rId18"/>
    </p:embeddedFont>
    <p:embeddedFont>
      <p:font typeface="Open Sans Light Bold Italics" charset="1" panose="020B0806030504020204"/>
      <p:regular r:id="rId19"/>
    </p:embeddedFont>
    <p:embeddedFont>
      <p:font typeface="Halant Bold" charset="1" panose="00000800000000000000"/>
      <p:regular r:id="rId20"/>
    </p:embeddedFont>
    <p:embeddedFont>
      <p:font typeface="Halant Medium" charset="1" panose="00000600000000000000"/>
      <p:regular r:id="rId21"/>
    </p:embeddedFont>
    <p:embeddedFont>
      <p:font typeface="Halant Medium Bold" charset="1" panose="00000700000000000000"/>
      <p:regular r:id="rId22"/>
    </p:embeddedFont>
    <p:embeddedFont>
      <p:font typeface="Roboto Mono Regular" charset="1" panose="00000000000000000000"/>
      <p:regular r:id="rId23"/>
    </p:embeddedFont>
    <p:embeddedFont>
      <p:font typeface="Roboto Mono Regular Bold" charset="1" panose="00000000000000000000"/>
      <p:regular r:id="rId24"/>
    </p:embeddedFont>
    <p:embeddedFont>
      <p:font typeface="Roboto Mono Regular Italics" charset="1" panose="00000000000000000000"/>
      <p:regular r:id="rId25"/>
    </p:embeddedFont>
    <p:embeddedFont>
      <p:font typeface="Roboto Mono Regular Bold Italics" charset="1" panose="00000000000000000000"/>
      <p:regular r:id="rId26"/>
    </p:embeddedFont>
    <p:embeddedFont>
      <p:font typeface="29LT Zarid Text" charset="1" panose="000005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47" Target="slides/slide20.xml" Type="http://schemas.openxmlformats.org/officeDocument/2006/relationships/slide"/><Relationship Id="rId48" Target="slides/slide21.xml" Type="http://schemas.openxmlformats.org/officeDocument/2006/relationships/slide"/><Relationship Id="rId49" Target="slides/slide22.xml" Type="http://schemas.openxmlformats.org/officeDocument/2006/relationships/slide"/><Relationship Id="rId5" Target="tableStyles.xml" Type="http://schemas.openxmlformats.org/officeDocument/2006/relationships/tableStyles"/><Relationship Id="rId50" Target="slides/slide23.xml" Type="http://schemas.openxmlformats.org/officeDocument/2006/relationships/slide"/><Relationship Id="rId51" Target="slides/slide24.xml" Type="http://schemas.openxmlformats.org/officeDocument/2006/relationships/slide"/><Relationship Id="rId52" Target="slides/slide25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5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12.png" Type="http://schemas.openxmlformats.org/officeDocument/2006/relationships/image"/><Relationship Id="rId7" Target="../media/image1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18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959382" y="7401255"/>
            <a:ext cx="4328618" cy="2885745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7245" r="0" b="13860"/>
          <a:stretch>
            <a:fillRect/>
          </a:stretch>
        </p:blipFill>
        <p:spPr>
          <a:xfrm flipH="false" flipV="false" rot="5400000">
            <a:off x="-2211356" y="3630546"/>
            <a:ext cx="10287000" cy="3025908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5481087" y="681247"/>
            <a:ext cx="7808033" cy="694905"/>
          </a:xfrm>
          <a:prstGeom prst="rect">
            <a:avLst/>
          </a:prstGeom>
        </p:spPr>
      </p:pic>
      <p:grpSp>
        <p:nvGrpSpPr>
          <p:cNvPr name="Group 6" id="6"/>
          <p:cNvGrpSpPr/>
          <p:nvPr/>
        </p:nvGrpSpPr>
        <p:grpSpPr>
          <a:xfrm rot="0">
            <a:off x="5481087" y="3949702"/>
            <a:ext cx="11982681" cy="2387597"/>
            <a:chOff x="0" y="0"/>
            <a:chExt cx="15976907" cy="318346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15976907" cy="2244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599"/>
                </a:lnSpc>
              </a:pPr>
              <a:r>
                <a:rPr lang="en-US" sz="5999">
                  <a:solidFill>
                    <a:srgbClr val="292D78"/>
                  </a:solidFill>
                  <a:latin typeface="Halant Bold"/>
                </a:rPr>
                <a:t>CREWES Data Science</a:t>
              </a:r>
            </a:p>
            <a:p>
              <a:pPr>
                <a:lnSpc>
                  <a:spcPts val="6599"/>
                </a:lnSpc>
              </a:pPr>
              <a:r>
                <a:rPr lang="en-US" sz="5999">
                  <a:solidFill>
                    <a:srgbClr val="DF7F00"/>
                  </a:solidFill>
                  <a:latin typeface="Halant Bold"/>
                </a:rPr>
                <a:t>Lecture 8: Regression 1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846276"/>
              <a:ext cx="15976907" cy="337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800"/>
                </a:lnSpc>
              </a:pPr>
              <a:r>
                <a:rPr lang="en-US" sz="1800">
                  <a:solidFill>
                    <a:srgbClr val="000000"/>
                  </a:solidFill>
                  <a:latin typeface="Halant Medium"/>
                </a:rPr>
                <a:t>Marcelo Guarido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73165" y="9182100"/>
            <a:ext cx="2741669" cy="593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92D78"/>
                </a:solidFill>
                <a:latin typeface="Schoolbell"/>
              </a:rPr>
              <a:t>www.crewes.org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41212" y="2392396"/>
            <a:ext cx="9805576" cy="62368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80" t="0" r="180" b="5113"/>
          <a:stretch>
            <a:fillRect/>
          </a:stretch>
        </p:blipFill>
        <p:spPr>
          <a:xfrm flipH="false" flipV="false" rot="0">
            <a:off x="11083556" y="2410270"/>
            <a:ext cx="1565520" cy="5466459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8574" y="1409073"/>
            <a:ext cx="502384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Linear Regression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41212" y="2392396"/>
            <a:ext cx="9805576" cy="62368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180" t="0" r="180" b="5113"/>
          <a:stretch>
            <a:fillRect/>
          </a:stretch>
        </p:blipFill>
        <p:spPr>
          <a:xfrm flipH="false" flipV="false" rot="0">
            <a:off x="11083556" y="2410270"/>
            <a:ext cx="1565520" cy="5466459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4858418" y="2410270"/>
            <a:ext cx="8205059" cy="5807696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28574" y="1409073"/>
            <a:ext cx="502384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Linear Regression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41212" y="2397552"/>
            <a:ext cx="9805576" cy="6236822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201071" y="7080456"/>
            <a:ext cx="5691435" cy="62554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3222491" y="3024485"/>
            <a:ext cx="1648594" cy="26994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28574" y="1409073"/>
            <a:ext cx="502384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Linear Regression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81852" y="2379804"/>
            <a:ext cx="12724296" cy="6878496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28574" y="1409073"/>
            <a:ext cx="502384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Linear Regression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2781852" y="2379804"/>
            <a:ext cx="12724296" cy="6878496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694047" y="2662020"/>
            <a:ext cx="6899906" cy="6314065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7748401" y="1615694"/>
            <a:ext cx="4845552" cy="1236945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128574" y="1409073"/>
            <a:ext cx="502384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Linear Regression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28574" y="1409073"/>
            <a:ext cx="502384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Linear Regression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9983" y="3169750"/>
            <a:ext cx="7530108" cy="251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1"/>
              </a:lnSpc>
            </a:pPr>
            <a:r>
              <a:rPr lang="en-US" sz="3136">
                <a:solidFill>
                  <a:srgbClr val="DE7E00"/>
                </a:solidFill>
                <a:latin typeface="Roboto Mono Regular Bold"/>
              </a:rPr>
              <a:t>Pros</a:t>
            </a:r>
          </a:p>
          <a:p>
            <a:pPr>
              <a:lnSpc>
                <a:spcPts val="3971"/>
              </a:lnSpc>
            </a:pP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Robust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Easy to understand and interpret</a:t>
            </a:r>
          </a:p>
          <a:p>
            <a:pPr algn="l"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Low computing cost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169750"/>
            <a:ext cx="7724017" cy="350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1"/>
              </a:lnSpc>
            </a:pPr>
            <a:r>
              <a:rPr lang="en-US" sz="3136">
                <a:solidFill>
                  <a:srgbClr val="DE7E00"/>
                </a:solidFill>
                <a:latin typeface="Roboto Mono Regular Bold"/>
              </a:rPr>
              <a:t>Cons</a:t>
            </a:r>
          </a:p>
          <a:p>
            <a:pPr>
              <a:lnSpc>
                <a:spcPts val="3971"/>
              </a:lnSpc>
            </a:pP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Only capture linear correlation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Affected by outliers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Requires normalized inputs</a:t>
            </a:r>
          </a:p>
          <a:p>
            <a:pPr algn="l"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Can't easily handle categorical features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50600" y="562602"/>
            <a:ext cx="3966795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24095" t="0" r="845" b="0"/>
          <a:stretch>
            <a:fillRect/>
          </a:stretch>
        </p:blipFill>
        <p:spPr>
          <a:xfrm flipH="false" flipV="false" rot="0">
            <a:off x="0" y="0"/>
            <a:ext cx="12177267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272517" y="3128666"/>
            <a:ext cx="5767900" cy="2839980"/>
            <a:chOff x="0" y="0"/>
            <a:chExt cx="7690534" cy="37866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967490"/>
              <a:ext cx="7690534" cy="81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4EE"/>
                  </a:solidFill>
                  <a:latin typeface="29LT Zarid Text"/>
                </a:rPr>
                <a:t>SV REGRESSOR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0500"/>
              <a:ext cx="7690534" cy="1914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DF7F00"/>
                  </a:solidFill>
                  <a:latin typeface="Halant Bold"/>
                </a:rPr>
                <a:t>Part 3: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9707697" y="2262458"/>
            <a:ext cx="6846039" cy="576208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436372" y="1796423"/>
            <a:ext cx="5873537" cy="747788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8574" y="1409073"/>
            <a:ext cx="857912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Suport Vector Regressor (SVR)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02866" y="8164463"/>
            <a:ext cx="12557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u="sng" sz="2000">
                <a:solidFill>
                  <a:srgbClr val="5271FF"/>
                </a:solidFill>
                <a:latin typeface="Open Sans Light"/>
              </a:rPr>
              <a:t>Source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82823" y="2585018"/>
            <a:ext cx="7724017" cy="5928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Find a line or curve that better fits the data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Optimize for more points inside the error interval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Can use different kernels, such as:</a:t>
            </a:r>
          </a:p>
          <a:p>
            <a:pPr marL="1224937" indent="-408312" lvl="2">
              <a:lnSpc>
                <a:spcPts val="3971"/>
              </a:lnSpc>
              <a:buFont typeface="Arial"/>
              <a:buChar char="⚬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Linear: equation of a line</a:t>
            </a:r>
          </a:p>
          <a:p>
            <a:pPr marL="1224937" indent="-408312" lvl="2">
              <a:lnSpc>
                <a:spcPts val="3971"/>
              </a:lnSpc>
              <a:buFont typeface="Arial"/>
              <a:buChar char="⚬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Poly: polinomial equation</a:t>
            </a:r>
          </a:p>
          <a:p>
            <a:pPr marL="1224937" indent="-408312" lvl="2">
              <a:lnSpc>
                <a:spcPts val="3971"/>
              </a:lnSpc>
              <a:buFont typeface="Arial"/>
              <a:buChar char="⚬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RBF: radial-basis function, also known as "squared exponential"</a:t>
            </a:r>
          </a:p>
          <a:p>
            <a:pPr algn="l"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Less affected by outliers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10272" y="4262130"/>
            <a:ext cx="10467456" cy="436144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28574" y="1409073"/>
            <a:ext cx="5446961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Log Transformation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16149" y="8575945"/>
            <a:ext cx="12557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u="sng" sz="2000">
                <a:solidFill>
                  <a:srgbClr val="5271FF"/>
                </a:solidFill>
                <a:latin typeface="Open Sans Light"/>
              </a:rPr>
              <a:t>Source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418528" y="3108613"/>
            <a:ext cx="9450944" cy="936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67"/>
              </a:lnSpc>
            </a:pPr>
            <a:r>
              <a:rPr lang="en-US" sz="2494">
                <a:solidFill>
                  <a:srgbClr val="292D78"/>
                </a:solidFill>
                <a:latin typeface="Roboto Mono Regular Bold"/>
              </a:rPr>
              <a:t>Taking the logarithmic of a features approximates its distribution to a normal one.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28574" y="1409073"/>
            <a:ext cx="857912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Suport Vector Regressor (SVR)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9983" y="3169750"/>
            <a:ext cx="7724017" cy="251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1"/>
              </a:lnSpc>
            </a:pPr>
            <a:r>
              <a:rPr lang="en-US" sz="3136">
                <a:solidFill>
                  <a:srgbClr val="DE7E00"/>
                </a:solidFill>
                <a:latin typeface="Roboto Mono Regular Bold"/>
              </a:rPr>
              <a:t>Pros</a:t>
            </a:r>
          </a:p>
          <a:p>
            <a:pPr>
              <a:lnSpc>
                <a:spcPts val="3971"/>
              </a:lnSpc>
            </a:pP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Robust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Can use different kernels</a:t>
            </a:r>
          </a:p>
          <a:p>
            <a:pPr algn="l"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Less affected by outliers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169750"/>
            <a:ext cx="7724017" cy="35055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1"/>
              </a:lnSpc>
            </a:pPr>
            <a:r>
              <a:rPr lang="en-US" sz="3136">
                <a:solidFill>
                  <a:srgbClr val="DE7E00"/>
                </a:solidFill>
                <a:latin typeface="Roboto Mono Regular Bold"/>
              </a:rPr>
              <a:t>Cons</a:t>
            </a:r>
          </a:p>
          <a:p>
            <a:pPr>
              <a:lnSpc>
                <a:spcPts val="3971"/>
              </a:lnSpc>
            </a:pP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Hard to parameterize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Requires normalized inputs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Can't easily handle categorical features</a:t>
            </a:r>
          </a:p>
          <a:p>
            <a:pPr algn="l"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High computation cost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723832" y="2674785"/>
            <a:ext cx="8082833" cy="697865"/>
            <a:chOff x="0" y="0"/>
            <a:chExt cx="10777111" cy="93048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name="Freeform 4" id="4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r="r" b="b" t="t" l="l"/>
                <a:pathLst>
                  <a:path h="3595496" w="9324080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5" id="5"/>
            <p:cNvSpPr txBox="true"/>
            <p:nvPr/>
          </p:nvSpPr>
          <p:spPr>
            <a:xfrm rot="0">
              <a:off x="389742" y="175260"/>
              <a:ext cx="1633517" cy="540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  <a:r>
                <a:rPr lang="en-US" spc="-75" sz="2500">
                  <a:solidFill>
                    <a:srgbClr val="292D78"/>
                  </a:solidFill>
                  <a:latin typeface="Public Sans Bold"/>
                </a:rPr>
                <a:t>Part 1:</a:t>
              </a:r>
            </a:p>
          </p:txBody>
        </p:sp>
        <p:sp>
          <p:nvSpPr>
            <p:cNvPr name="AutoShape 6" id="6"/>
            <p:cNvSpPr/>
            <p:nvPr/>
          </p:nvSpPr>
          <p:spPr>
            <a:xfrm rot="0">
              <a:off x="2891241" y="458714"/>
              <a:ext cx="1338103" cy="13059"/>
            </a:xfrm>
            <a:prstGeom prst="rect">
              <a:avLst/>
            </a:prstGeom>
            <a:solidFill>
              <a:srgbClr val="FF66C4"/>
            </a:solid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707584" y="115782"/>
              <a:ext cx="6069527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92D78"/>
                  </a:solidFill>
                  <a:latin typeface="Public Sans"/>
                </a:rPr>
                <a:t>Machine Learning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723832" y="4087973"/>
            <a:ext cx="8082833" cy="697865"/>
            <a:chOff x="0" y="0"/>
            <a:chExt cx="10777111" cy="930487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name="Freeform 10" id="10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r="r" b="b" t="t" l="l"/>
                <a:pathLst>
                  <a:path h="3595496" w="9324080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389742" y="175260"/>
              <a:ext cx="1633517" cy="540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  <a:r>
                <a:rPr lang="en-US" spc="-75" sz="2500">
                  <a:solidFill>
                    <a:srgbClr val="282C78"/>
                  </a:solidFill>
                  <a:latin typeface="Public Sans Bold"/>
                </a:rPr>
                <a:t>Part 2:</a:t>
              </a:r>
            </a:p>
          </p:txBody>
        </p:sp>
        <p:sp>
          <p:nvSpPr>
            <p:cNvPr name="AutoShape 12" id="12"/>
            <p:cNvSpPr/>
            <p:nvPr/>
          </p:nvSpPr>
          <p:spPr>
            <a:xfrm rot="0">
              <a:off x="2891241" y="458714"/>
              <a:ext cx="1338103" cy="13059"/>
            </a:xfrm>
            <a:prstGeom prst="rect">
              <a:avLst/>
            </a:prstGeom>
            <a:solidFill>
              <a:srgbClr val="FF66C4"/>
            </a:solidFill>
          </p:spPr>
        </p:sp>
        <p:sp>
          <p:nvSpPr>
            <p:cNvPr name="TextBox 13" id="13"/>
            <p:cNvSpPr txBox="true"/>
            <p:nvPr/>
          </p:nvSpPr>
          <p:spPr>
            <a:xfrm rot="0">
              <a:off x="4707584" y="115782"/>
              <a:ext cx="6069527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82C78"/>
                  </a:solidFill>
                  <a:latin typeface="Public Sans"/>
                </a:rPr>
                <a:t>Linear Regression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723832" y="5501162"/>
            <a:ext cx="8082833" cy="697865"/>
            <a:chOff x="0" y="0"/>
            <a:chExt cx="10777111" cy="930487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name="Freeform 16" id="16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r="r" b="b" t="t" l="l"/>
                <a:pathLst>
                  <a:path h="3595496" w="9324080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17" id="17"/>
            <p:cNvSpPr txBox="true"/>
            <p:nvPr/>
          </p:nvSpPr>
          <p:spPr>
            <a:xfrm rot="0">
              <a:off x="389742" y="175260"/>
              <a:ext cx="1633517" cy="540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  <a:r>
                <a:rPr lang="en-US" spc="-75" sz="2500">
                  <a:solidFill>
                    <a:srgbClr val="282C78"/>
                  </a:solidFill>
                  <a:latin typeface="Public Sans Bold"/>
                </a:rPr>
                <a:t>Part 3:</a:t>
              </a:r>
            </a:p>
          </p:txBody>
        </p:sp>
        <p:sp>
          <p:nvSpPr>
            <p:cNvPr name="AutoShape 18" id="18"/>
            <p:cNvSpPr/>
            <p:nvPr/>
          </p:nvSpPr>
          <p:spPr>
            <a:xfrm rot="0">
              <a:off x="2891241" y="458714"/>
              <a:ext cx="1338103" cy="13059"/>
            </a:xfrm>
            <a:prstGeom prst="rect">
              <a:avLst/>
            </a:prstGeom>
            <a:solidFill>
              <a:srgbClr val="FF66C4"/>
            </a:solid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4707584" y="115782"/>
              <a:ext cx="6069527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82C78"/>
                  </a:solidFill>
                  <a:latin typeface="Public Sans"/>
                </a:rPr>
                <a:t>SV Regressor</a:t>
              </a:r>
            </a:p>
          </p:txBody>
        </p:sp>
      </p:grpSp>
      <p:pic>
        <p:nvPicPr>
          <p:cNvPr name="Picture 20" id="20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0" t="0" r="0" b="0"/>
          <a:stretch>
            <a:fillRect/>
          </a:stretch>
        </p:blipFill>
        <p:spPr>
          <a:xfrm flipH="false" flipV="false" rot="0">
            <a:off x="1028700" y="2674785"/>
            <a:ext cx="1920240" cy="27432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3138585" y="2665260"/>
            <a:ext cx="5232677" cy="2752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800"/>
              </a:lnSpc>
            </a:pPr>
            <a:r>
              <a:rPr lang="en-US" spc="-270" sz="9000">
                <a:solidFill>
                  <a:srgbClr val="DF7F00"/>
                </a:solidFill>
                <a:latin typeface="Public Sans Bold"/>
              </a:rPr>
              <a:t>Today's Agenda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8723832" y="6883481"/>
            <a:ext cx="8082833" cy="697865"/>
            <a:chOff x="0" y="0"/>
            <a:chExt cx="10777111" cy="930487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name="Freeform 25" id="25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r="r" b="b" t="t" l="l"/>
                <a:pathLst>
                  <a:path h="3595496" w="9324080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389742" y="175260"/>
              <a:ext cx="1633517" cy="541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  <a:r>
                <a:rPr lang="en-US" spc="-75" sz="2500">
                  <a:solidFill>
                    <a:srgbClr val="282C78"/>
                  </a:solidFill>
                  <a:latin typeface="Public Sans Bold"/>
                </a:rPr>
                <a:t>Part 4:</a:t>
              </a:r>
            </a:p>
          </p:txBody>
        </p:sp>
        <p:sp>
          <p:nvSpPr>
            <p:cNvPr name="AutoShape 27" id="27"/>
            <p:cNvSpPr/>
            <p:nvPr/>
          </p:nvSpPr>
          <p:spPr>
            <a:xfrm rot="0">
              <a:off x="2891241" y="458714"/>
              <a:ext cx="1338103" cy="13059"/>
            </a:xfrm>
            <a:prstGeom prst="rect">
              <a:avLst/>
            </a:prstGeom>
            <a:solidFill>
              <a:srgbClr val="FF66C4"/>
            </a:solidFill>
          </p:spPr>
        </p:sp>
        <p:sp>
          <p:nvSpPr>
            <p:cNvPr name="TextBox 28" id="28"/>
            <p:cNvSpPr txBox="true"/>
            <p:nvPr/>
          </p:nvSpPr>
          <p:spPr>
            <a:xfrm rot="0">
              <a:off x="4707584" y="115782"/>
              <a:ext cx="6069527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82C78"/>
                  </a:solidFill>
                  <a:latin typeface="Public Sans"/>
                </a:rPr>
                <a:t>Neural Networks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8723832" y="8252665"/>
            <a:ext cx="8082833" cy="697865"/>
            <a:chOff x="0" y="0"/>
            <a:chExt cx="10777111" cy="930487"/>
          </a:xfrm>
        </p:grpSpPr>
        <p:grpSp>
          <p:nvGrpSpPr>
            <p:cNvPr name="Group 30" id="30"/>
            <p:cNvGrpSpPr/>
            <p:nvPr/>
          </p:nvGrpSpPr>
          <p:grpSpPr>
            <a:xfrm rot="0">
              <a:off x="0" y="0"/>
              <a:ext cx="2413000" cy="930487"/>
              <a:chOff x="0" y="0"/>
              <a:chExt cx="9324079" cy="3595496"/>
            </a:xfrm>
          </p:grpSpPr>
          <p:sp>
            <p:nvSpPr>
              <p:cNvPr name="Freeform 31" id="31"/>
              <p:cNvSpPr/>
              <p:nvPr/>
            </p:nvSpPr>
            <p:spPr>
              <a:xfrm>
                <a:off x="0" y="0"/>
                <a:ext cx="9324080" cy="3595496"/>
              </a:xfrm>
              <a:custGeom>
                <a:avLst/>
                <a:gdLst/>
                <a:ahLst/>
                <a:cxnLst/>
                <a:rect r="r" b="b" t="t" l="l"/>
                <a:pathLst>
                  <a:path h="3595496" w="9324080">
                    <a:moveTo>
                      <a:pt x="0" y="0"/>
                    </a:moveTo>
                    <a:lnTo>
                      <a:pt x="0" y="3595496"/>
                    </a:lnTo>
                    <a:lnTo>
                      <a:pt x="9324080" y="3595496"/>
                    </a:lnTo>
                    <a:lnTo>
                      <a:pt x="9324080" y="0"/>
                    </a:lnTo>
                    <a:lnTo>
                      <a:pt x="0" y="0"/>
                    </a:lnTo>
                    <a:close/>
                    <a:moveTo>
                      <a:pt x="9263119" y="3534536"/>
                    </a:moveTo>
                    <a:lnTo>
                      <a:pt x="59690" y="3534536"/>
                    </a:lnTo>
                    <a:lnTo>
                      <a:pt x="59690" y="59690"/>
                    </a:lnTo>
                    <a:lnTo>
                      <a:pt x="9263119" y="59690"/>
                    </a:lnTo>
                    <a:lnTo>
                      <a:pt x="9263119" y="3534536"/>
                    </a:lnTo>
                    <a:close/>
                  </a:path>
                </a:pathLst>
              </a:custGeom>
              <a:solidFill>
                <a:srgbClr val="FF66C4"/>
              </a:solid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389742" y="175260"/>
              <a:ext cx="1633517" cy="5418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50"/>
                </a:lnSpc>
              </a:pPr>
              <a:r>
                <a:rPr lang="en-US" spc="-75" sz="2500">
                  <a:solidFill>
                    <a:srgbClr val="282C78"/>
                  </a:solidFill>
                  <a:latin typeface="Public Sans Bold"/>
                </a:rPr>
                <a:t>Part 5:</a:t>
              </a:r>
            </a:p>
          </p:txBody>
        </p:sp>
        <p:sp>
          <p:nvSpPr>
            <p:cNvPr name="AutoShape 33" id="33"/>
            <p:cNvSpPr/>
            <p:nvPr/>
          </p:nvSpPr>
          <p:spPr>
            <a:xfrm rot="0">
              <a:off x="2891241" y="458714"/>
              <a:ext cx="1338103" cy="13059"/>
            </a:xfrm>
            <a:prstGeom prst="rect">
              <a:avLst/>
            </a:prstGeom>
            <a:solidFill>
              <a:srgbClr val="FF66C4"/>
            </a:solidFill>
          </p:spPr>
        </p:sp>
        <p:sp>
          <p:nvSpPr>
            <p:cNvPr name="TextBox 34" id="34"/>
            <p:cNvSpPr txBox="true"/>
            <p:nvPr/>
          </p:nvSpPr>
          <p:spPr>
            <a:xfrm rot="0">
              <a:off x="4707584" y="115782"/>
              <a:ext cx="6069527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282C78"/>
                  </a:solidFill>
                  <a:latin typeface="Public Sans"/>
                </a:rPr>
                <a:t>Live Coding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50600" y="562602"/>
            <a:ext cx="3966795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0" y="0"/>
            <a:ext cx="11756571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128021" y="3128666"/>
            <a:ext cx="5767900" cy="2839980"/>
            <a:chOff x="0" y="0"/>
            <a:chExt cx="7690534" cy="37866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967490"/>
              <a:ext cx="7690534" cy="81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4EE"/>
                  </a:solidFill>
                  <a:latin typeface="29LT Zarid Text"/>
                </a:rPr>
                <a:t>NEURAL NETWORKS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0500"/>
              <a:ext cx="7690534" cy="1914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DF7F00"/>
                  </a:solidFill>
                  <a:latin typeface="Halant Bold"/>
                </a:rPr>
                <a:t>Part 4: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0479060" y="2098048"/>
            <a:ext cx="5930187" cy="6445197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28574" y="1409073"/>
            <a:ext cx="468399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Neural Networks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19983" y="3559625"/>
            <a:ext cx="7724017" cy="4938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Also called "multi-layer perceptron" (MLP)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Contains different types of layers:</a:t>
            </a:r>
          </a:p>
          <a:p>
            <a:pPr marL="1224937" indent="-408312" lvl="2">
              <a:lnSpc>
                <a:spcPts val="3971"/>
              </a:lnSpc>
              <a:buFont typeface="Arial"/>
              <a:buChar char="⚬"/>
            </a:pPr>
            <a:r>
              <a:rPr lang="en-US" sz="2836">
                <a:solidFill>
                  <a:srgbClr val="292C78"/>
                </a:solidFill>
                <a:latin typeface="Roboto Mono Regular Bold Italics"/>
              </a:rPr>
              <a:t>Input layer</a:t>
            </a:r>
            <a:r>
              <a:rPr lang="en-US" sz="2836">
                <a:solidFill>
                  <a:srgbClr val="292C78"/>
                </a:solidFill>
                <a:latin typeface="Roboto Mono Regular Bold"/>
              </a:rPr>
              <a:t>: input features</a:t>
            </a:r>
          </a:p>
          <a:p>
            <a:pPr marL="1224937" indent="-408312" lvl="2">
              <a:lnSpc>
                <a:spcPts val="3971"/>
              </a:lnSpc>
              <a:buFont typeface="Arial"/>
              <a:buChar char="⚬"/>
            </a:pPr>
            <a:r>
              <a:rPr lang="en-US" sz="2836">
                <a:solidFill>
                  <a:srgbClr val="292C78"/>
                </a:solidFill>
                <a:latin typeface="Roboto Mono Regular Bold Italics"/>
              </a:rPr>
              <a:t>Hidden layers</a:t>
            </a:r>
            <a:r>
              <a:rPr lang="en-US" sz="2836">
                <a:solidFill>
                  <a:srgbClr val="292C78"/>
                </a:solidFill>
                <a:latin typeface="Roboto Mono Regular Bold"/>
              </a:rPr>
              <a:t>: internal calculations</a:t>
            </a:r>
          </a:p>
          <a:p>
            <a:pPr marL="1224937" indent="-408312" lvl="2">
              <a:lnSpc>
                <a:spcPts val="3971"/>
              </a:lnSpc>
              <a:buFont typeface="Arial"/>
              <a:buChar char="⚬"/>
            </a:pPr>
            <a:r>
              <a:rPr lang="en-US" sz="2836">
                <a:solidFill>
                  <a:srgbClr val="292C78"/>
                </a:solidFill>
                <a:latin typeface="Roboto Mono Regular Bold Italics"/>
              </a:rPr>
              <a:t>Output layer</a:t>
            </a:r>
            <a:r>
              <a:rPr lang="en-US" sz="2836">
                <a:solidFill>
                  <a:srgbClr val="292C78"/>
                </a:solidFill>
                <a:latin typeface="Roboto Mono Regular Bold"/>
              </a:rPr>
              <a:t>: predictions</a:t>
            </a:r>
          </a:p>
          <a:p>
            <a:pPr algn="l"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MLP with 2 or more hidden layers are also called </a:t>
            </a:r>
            <a:r>
              <a:rPr lang="en-US" sz="2836">
                <a:solidFill>
                  <a:srgbClr val="292C78"/>
                </a:solidFill>
                <a:latin typeface="Roboto Mono Regular Bold Italics"/>
              </a:rPr>
              <a:t>deep learning</a:t>
            </a:r>
            <a:r>
              <a:rPr lang="en-US" sz="2836">
                <a:solidFill>
                  <a:srgbClr val="292C78"/>
                </a:solidFill>
                <a:latin typeface="Roboto Mono Regular Bold"/>
              </a:rPr>
              <a:t>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816302" y="8586222"/>
            <a:ext cx="12557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u="sng" sz="2000">
                <a:solidFill>
                  <a:srgbClr val="5271FF"/>
                </a:solidFill>
                <a:latin typeface="Open Sans Light"/>
              </a:rPr>
              <a:t>Source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04447" y="2098048"/>
            <a:ext cx="11679105" cy="6581519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28574" y="1409073"/>
            <a:ext cx="468399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Neural Networks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80212" y="5350707"/>
            <a:ext cx="4180717" cy="388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71"/>
              </a:lnSpc>
            </a:pPr>
            <a:r>
              <a:rPr lang="en-US" sz="2336">
                <a:solidFill>
                  <a:srgbClr val="292C78"/>
                </a:solidFill>
                <a:latin typeface="Roboto Mono Regular Bold"/>
              </a:rPr>
              <a:t>Solve for the weights </a:t>
            </a:r>
            <a:r>
              <a:rPr lang="en-US" sz="2336">
                <a:solidFill>
                  <a:srgbClr val="292C78"/>
                </a:solidFill>
                <a:latin typeface="Roboto Mono Regular Bold Italics"/>
              </a:rPr>
              <a:t>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516149" y="8631942"/>
            <a:ext cx="12557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u="sng" sz="2000">
                <a:solidFill>
                  <a:srgbClr val="5271FF"/>
                </a:solidFill>
                <a:latin typeface="Open Sans Light"/>
              </a:rPr>
              <a:t>Source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50604" t="7421" r="0" b="17493"/>
          <a:stretch>
            <a:fillRect/>
          </a:stretch>
        </p:blipFill>
        <p:spPr>
          <a:xfrm flipH="false" flipV="false" rot="0">
            <a:off x="1430934" y="3097726"/>
            <a:ext cx="7085215" cy="4091549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13844" r="0" b="0"/>
          <a:stretch>
            <a:fillRect/>
          </a:stretch>
        </p:blipFill>
        <p:spPr>
          <a:xfrm flipH="false" flipV="false" rot="0">
            <a:off x="8516149" y="3222993"/>
            <a:ext cx="8872109" cy="384101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8574" y="1409073"/>
            <a:ext cx="575734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Activation Functions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345691" y="7141649"/>
            <a:ext cx="12557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u="sng" sz="2000">
                <a:solidFill>
                  <a:srgbClr val="5271FF"/>
                </a:solidFill>
                <a:latin typeface="Open Sans Light"/>
              </a:rPr>
              <a:t>Source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324353" y="6990837"/>
            <a:ext cx="12557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u="sng" sz="2000">
                <a:solidFill>
                  <a:srgbClr val="5271FF"/>
                </a:solidFill>
                <a:latin typeface="Open Sans Light"/>
              </a:rPr>
              <a:t>Source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04751" y="8046385"/>
            <a:ext cx="9278497" cy="975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71"/>
              </a:lnSpc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Activation functions are used to introduce non-linearity to the model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28574" y="1409073"/>
            <a:ext cx="4683993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Neural Networks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419983" y="3169750"/>
            <a:ext cx="7724017" cy="2514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1"/>
              </a:lnSpc>
            </a:pPr>
            <a:r>
              <a:rPr lang="en-US" sz="3136">
                <a:solidFill>
                  <a:srgbClr val="DE7E00"/>
                </a:solidFill>
                <a:latin typeface="Roboto Mono Regular Bold"/>
              </a:rPr>
              <a:t>Pros</a:t>
            </a:r>
          </a:p>
          <a:p>
            <a:pPr>
              <a:lnSpc>
                <a:spcPts val="3971"/>
              </a:lnSpc>
            </a:pP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Non-linear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Flexible</a:t>
            </a:r>
          </a:p>
          <a:p>
            <a:pPr algn="l"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Works in most scenarios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144000" y="3169750"/>
            <a:ext cx="7724017" cy="4000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91"/>
              </a:lnSpc>
            </a:pPr>
            <a:r>
              <a:rPr lang="en-US" sz="3136">
                <a:solidFill>
                  <a:srgbClr val="DE7E00"/>
                </a:solidFill>
                <a:latin typeface="Roboto Mono Regular Bold"/>
              </a:rPr>
              <a:t>Cons</a:t>
            </a:r>
          </a:p>
          <a:p>
            <a:pPr>
              <a:lnSpc>
                <a:spcPts val="3971"/>
              </a:lnSpc>
            </a:pP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Hard to interpret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Requires normalized inputs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Can't easily handle categorical features</a:t>
            </a:r>
          </a:p>
          <a:p>
            <a:pPr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Requires a large amount of data</a:t>
            </a:r>
          </a:p>
          <a:p>
            <a:pPr algn="l" marL="612468" indent="-306234" lvl="1">
              <a:lnSpc>
                <a:spcPts val="3971"/>
              </a:lnSpc>
              <a:buFont typeface="Arial"/>
              <a:buChar char="•"/>
            </a:pPr>
            <a:r>
              <a:rPr lang="en-US" sz="2836">
                <a:solidFill>
                  <a:srgbClr val="292C78"/>
                </a:solidFill>
                <a:latin typeface="Roboto Mono Regular Bold"/>
              </a:rPr>
              <a:t>High computation cost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5042" r="0" b="5042"/>
          <a:stretch>
            <a:fillRect/>
          </a:stretch>
        </p:blipFill>
        <p:spPr>
          <a:xfrm flipH="false" flipV="false" rot="0">
            <a:off x="0" y="0"/>
            <a:ext cx="11822217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850600" y="562602"/>
            <a:ext cx="3966795" cy="932197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128021" y="3128666"/>
            <a:ext cx="5767900" cy="2839980"/>
            <a:chOff x="0" y="0"/>
            <a:chExt cx="7690534" cy="37866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967490"/>
              <a:ext cx="7690534" cy="81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4EE"/>
                  </a:solidFill>
                  <a:latin typeface="29LT Zarid Text"/>
                </a:rPr>
                <a:t>LIVE CODING (PYTHON)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0500"/>
              <a:ext cx="7690534" cy="1914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DF7F00"/>
                  </a:solidFill>
                  <a:latin typeface="Halant Bold"/>
                </a:rPr>
                <a:t>Part 5: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50600" y="562602"/>
            <a:ext cx="3966795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45962" b="0"/>
          <a:stretch>
            <a:fillRect/>
          </a:stretch>
        </p:blipFill>
        <p:spPr>
          <a:xfrm flipH="false" flipV="false" rot="0">
            <a:off x="0" y="0"/>
            <a:ext cx="11795909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128021" y="3128666"/>
            <a:ext cx="5767900" cy="2842702"/>
            <a:chOff x="0" y="0"/>
            <a:chExt cx="7690534" cy="3790269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971119"/>
              <a:ext cx="7690534" cy="81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4EE"/>
                  </a:solidFill>
                  <a:latin typeface="29LT Zarid Text"/>
                </a:rPr>
                <a:t>MACHINE LEARNING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0500"/>
              <a:ext cx="7690534" cy="19179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DF7F00"/>
                  </a:solidFill>
                  <a:latin typeface="Halant Bold"/>
                </a:rPr>
                <a:t>Part 1: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346656" y="3529959"/>
            <a:ext cx="13224982" cy="3227081"/>
            <a:chOff x="0" y="0"/>
            <a:chExt cx="17633310" cy="430277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0" r="0" b="0"/>
            <a:stretch>
              <a:fillRect/>
            </a:stretch>
          </p:blipFill>
          <p:spPr>
            <a:xfrm flipH="false" flipV="false" rot="0">
              <a:off x="492940" y="0"/>
              <a:ext cx="17140369" cy="4302775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0" y="0"/>
              <a:ext cx="985880" cy="749269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0" t="0" r="0" b="0"/>
            <a:stretch>
              <a:fillRect/>
            </a:stretch>
          </p:blipFill>
          <p:spPr>
            <a:xfrm flipH="false" flipV="false" rot="0">
              <a:off x="16672708" y="3553506"/>
              <a:ext cx="960601" cy="749269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128574" y="1409073"/>
            <a:ext cx="493980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Machine Learning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674674" y="2178136"/>
            <a:ext cx="6135235" cy="5930727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809909" y="2014838"/>
            <a:ext cx="9239003" cy="6257325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1128574" y="1409073"/>
            <a:ext cx="493980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Machine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943602" y="8656284"/>
            <a:ext cx="2400796" cy="20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00"/>
              </a:lnSpc>
              <a:spcBef>
                <a:spcPct val="0"/>
              </a:spcBef>
            </a:pPr>
            <a:r>
              <a:rPr lang="en-US" sz="1500">
                <a:solidFill>
                  <a:srgbClr val="292C78"/>
                </a:solidFill>
                <a:latin typeface="Roboto Mono Regular Bold"/>
              </a:rPr>
              <a:t>Figures from </a:t>
            </a:r>
            <a:r>
              <a:rPr lang="en-US" u="sng" sz="1500">
                <a:solidFill>
                  <a:srgbClr val="5271FF"/>
                </a:solidFill>
                <a:latin typeface="Roboto Mono Regular Bold"/>
              </a:rPr>
              <a:t>Argility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3245468" y="1028700"/>
            <a:ext cx="11797063" cy="8229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919604" y="2297276"/>
            <a:ext cx="8448792" cy="5692448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28574" y="1409073"/>
            <a:ext cx="3104704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Regression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516149" y="7942099"/>
            <a:ext cx="1255701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u="sng" sz="2000">
                <a:solidFill>
                  <a:srgbClr val="5271FF"/>
                </a:solidFill>
                <a:latin typeface="Open Sans Light"/>
              </a:rPr>
              <a:t>Source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50600" y="562602"/>
            <a:ext cx="3966795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14075" t="0" r="11884" b="0"/>
          <a:stretch>
            <a:fillRect/>
          </a:stretch>
        </p:blipFill>
        <p:spPr>
          <a:xfrm flipH="false" flipV="false" rot="0">
            <a:off x="0" y="0"/>
            <a:ext cx="11389130" cy="102870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2128021" y="3128666"/>
            <a:ext cx="5767900" cy="2839980"/>
            <a:chOff x="0" y="0"/>
            <a:chExt cx="7690534" cy="3786640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967490"/>
              <a:ext cx="7690534" cy="8191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sz="3600">
                  <a:solidFill>
                    <a:srgbClr val="FFF4EE"/>
                  </a:solidFill>
                  <a:latin typeface="29LT Zarid Text"/>
                </a:rPr>
                <a:t>LINEAR REGRESSION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0500"/>
              <a:ext cx="7690534" cy="19143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400"/>
                </a:lnSpc>
              </a:pPr>
              <a:r>
                <a:rPr lang="en-US" sz="10400">
                  <a:solidFill>
                    <a:srgbClr val="DF7F00"/>
                  </a:solidFill>
                  <a:latin typeface="Halant Bold"/>
                </a:rPr>
                <a:t>Part 2: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3843554" y="562602"/>
            <a:ext cx="3973841" cy="932197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4241212" y="2392396"/>
            <a:ext cx="9805576" cy="6236822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1128574" y="1409073"/>
            <a:ext cx="5023842" cy="688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00"/>
              </a:lnSpc>
            </a:pPr>
            <a:r>
              <a:rPr lang="en-US" sz="4000">
                <a:solidFill>
                  <a:srgbClr val="DF7F00"/>
                </a:solidFill>
                <a:latin typeface="Archivo Black"/>
              </a:rPr>
              <a:t>Linear Regression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DAE_zE8nKN8</dc:identifier>
  <dcterms:modified xsi:type="dcterms:W3CDTF">2011-08-01T06:04:30Z</dcterms:modified>
  <cp:revision>1</cp:revision>
  <dc:title>CDS_Lecture-8</dc:title>
</cp:coreProperties>
</file>